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92" r:id="rId3"/>
    <p:sldId id="299" r:id="rId4"/>
    <p:sldId id="298" r:id="rId5"/>
    <p:sldId id="301" r:id="rId6"/>
    <p:sldId id="303" r:id="rId7"/>
    <p:sldId id="300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11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4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7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5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4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0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8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4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9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6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3.jpg"/><Relationship Id="rId5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F8170-D857-438E-9B78-D3DA548A8D6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22961" y="1426464"/>
            <a:ext cx="7834022" cy="1547821"/>
          </a:xfrm>
        </p:spPr>
        <p:txBody>
          <a:bodyPr>
            <a:normAutofit/>
          </a:bodyPr>
          <a:lstStyle/>
          <a:p>
            <a:r>
              <a:rPr lang="fr-CA" sz="4050" b="1" dirty="0"/>
              <a:t>Entrez dans le jubilé :  </a:t>
            </a:r>
            <a:br>
              <a:rPr lang="fr-CA" sz="4050" b="1" dirty="0"/>
            </a:br>
            <a:r>
              <a:rPr lang="fr-CA" sz="3000" b="1" dirty="0"/>
              <a:t>Redécouvrir la Bonne Nouvelle qui bouleverse tout !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73C5E9-9F6F-4FFD-AE31-5518AD3D532D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22960" y="3026466"/>
            <a:ext cx="7543800" cy="857250"/>
          </a:xfrm>
        </p:spPr>
        <p:txBody>
          <a:bodyPr>
            <a:normAutofit/>
          </a:bodyPr>
          <a:lstStyle/>
          <a:p>
            <a:r>
              <a:rPr lang="fr-CA" sz="2100" b="1" dirty="0"/>
              <a:t>ÉTUDES dans l’Évangile de Luc</a:t>
            </a:r>
          </a:p>
        </p:txBody>
      </p:sp>
    </p:spTree>
    <p:extLst>
      <p:ext uri="{BB962C8B-B14F-4D97-AF65-F5344CB8AC3E}">
        <p14:creationId xmlns:p14="http://schemas.microsoft.com/office/powerpoint/2010/main" val="426684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2E6A7-D11A-4519-A8ED-71E1C973D9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7078" y="787282"/>
            <a:ext cx="8418444" cy="669630"/>
          </a:xfrm>
        </p:spPr>
        <p:txBody>
          <a:bodyPr>
            <a:noAutofit/>
          </a:bodyPr>
          <a:lstStyle/>
          <a:p>
            <a:r>
              <a:rPr lang="fr-CA" sz="4000" b="1" dirty="0"/>
              <a:t>Jésus et le riche insensé (Luc 12.13-21)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34676-2F5D-4854-99FF-5180CCDDB7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5043" y="1898374"/>
            <a:ext cx="8653670" cy="4502426"/>
          </a:xfrm>
        </p:spPr>
        <p:txBody>
          <a:bodyPr>
            <a:noAutofit/>
          </a:bodyPr>
          <a:lstStyle/>
          <a:p>
            <a:r>
              <a:rPr lang="fr-CA" sz="2200" dirty="0"/>
              <a:t>13 Du milieu de la foule, quelqu'un dit à Jésus : « Maître, dis à mon frère de partager notre héritage avec moi. »  </a:t>
            </a:r>
          </a:p>
          <a:p>
            <a:r>
              <a:rPr lang="fr-CA" sz="2200" dirty="0"/>
              <a:t>14 Jésus lui répondit : « Qui m'a établi pour être votre juge ou pour faire vos partages ? »  </a:t>
            </a:r>
          </a:p>
          <a:p>
            <a:r>
              <a:rPr lang="fr-CA" sz="2200" dirty="0"/>
              <a:t>15 Puis il leur dit : « Gardez-vous avec soin de toute soif de posséder, car la vie d'un homme ne dépend pas de ses biens, même s'il est dans l'abondance. »  </a:t>
            </a:r>
          </a:p>
          <a:p>
            <a:r>
              <a:rPr lang="fr-CA" sz="2200" dirty="0"/>
              <a:t>16 Il leur dit cette parabole : « Les terres d'un homme riche avaient beaucoup rapporté.  </a:t>
            </a:r>
          </a:p>
          <a:p>
            <a:r>
              <a:rPr lang="fr-CA" sz="2200" dirty="0"/>
              <a:t>17 Il raisonnait en lui-même, disant : ‘Que vais-je faire ? En effet, je n'ai pas de place pour rentrer ma récolte.  </a:t>
            </a:r>
            <a:endParaRPr lang="fr-CA" sz="1950" dirty="0"/>
          </a:p>
        </p:txBody>
      </p:sp>
    </p:spTree>
    <p:extLst>
      <p:ext uri="{BB962C8B-B14F-4D97-AF65-F5344CB8AC3E}">
        <p14:creationId xmlns:p14="http://schemas.microsoft.com/office/powerpoint/2010/main" val="330004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2E6A7-D11A-4519-A8ED-71E1C973D9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7078" y="787282"/>
            <a:ext cx="8418444" cy="669630"/>
          </a:xfrm>
        </p:spPr>
        <p:txBody>
          <a:bodyPr>
            <a:noAutofit/>
          </a:bodyPr>
          <a:lstStyle/>
          <a:p>
            <a:r>
              <a:rPr lang="fr-CA" sz="4000" b="1" dirty="0"/>
              <a:t>Jésus et le riche insensé (Luc 12.13-21)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34676-2F5D-4854-99FF-5180CCDDB7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5043" y="1898374"/>
            <a:ext cx="8653670" cy="4502426"/>
          </a:xfrm>
        </p:spPr>
        <p:txBody>
          <a:bodyPr>
            <a:noAutofit/>
          </a:bodyPr>
          <a:lstStyle/>
          <a:p>
            <a:r>
              <a:rPr lang="fr-CA" sz="2200" dirty="0"/>
              <a:t>18 Voici ce que je vais faire, se dit-il : j'abattrai mes greniers, j'en construirai de plus grands, j'y amasserai toute ma récolte et tous mes biens,  </a:t>
            </a:r>
          </a:p>
          <a:p>
            <a:r>
              <a:rPr lang="fr-CA" sz="2200" dirty="0"/>
              <a:t>19 et je dirai à mon âme : Mon âme, tu as beaucoup de biens en réserve pour de nombreuses années ; repose-toi, mange, bois et réjouis-toi.’  </a:t>
            </a:r>
          </a:p>
          <a:p>
            <a:r>
              <a:rPr lang="fr-CA" sz="2200" dirty="0"/>
              <a:t>20 Mais Dieu lui dit : ‘Homme dépourvu de bon sens ! Cette nuit même, ton âme te sera redemandée, et ce que tu as préparé, pour qui cela sera-t-il ?’  </a:t>
            </a:r>
          </a:p>
          <a:p>
            <a:r>
              <a:rPr lang="fr-CA" sz="2200" dirty="0"/>
              <a:t>21 Voilà quelle est la situation de celui qui amasse des trésors pour lui-même et qui n'est pas riche pour Dieu ».</a:t>
            </a:r>
          </a:p>
          <a:p>
            <a:endParaRPr lang="fr-CA" sz="1950" dirty="0"/>
          </a:p>
        </p:txBody>
      </p:sp>
    </p:spTree>
    <p:extLst>
      <p:ext uri="{BB962C8B-B14F-4D97-AF65-F5344CB8AC3E}">
        <p14:creationId xmlns:p14="http://schemas.microsoft.com/office/powerpoint/2010/main" val="148452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0AA6468-80AC-4DDF-9CFB-C7A9507E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" y="0"/>
            <a:ext cx="34385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72771BD-5027-492B-8352-234FBA09DCE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15283" y="951041"/>
            <a:ext cx="3271286" cy="358802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FFFF"/>
                </a:solidFill>
              </a:rPr>
              <a:t>Une mise </a:t>
            </a:r>
            <a:r>
              <a:rPr lang="en-US" sz="3600" dirty="0" err="1">
                <a:solidFill>
                  <a:srgbClr val="FFFFFF"/>
                </a:solidFill>
              </a:rPr>
              <a:t>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garde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Une illustration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Une </a:t>
            </a:r>
            <a:r>
              <a:rPr lang="en-US" sz="3600" dirty="0" err="1">
                <a:solidFill>
                  <a:srgbClr val="FFFFFF"/>
                </a:solidFill>
              </a:rPr>
              <a:t>leçon</a:t>
            </a:r>
            <a:br>
              <a:rPr lang="en-US" sz="3600" i="1" dirty="0">
                <a:solidFill>
                  <a:srgbClr val="FFFFFF"/>
                </a:solidFill>
              </a:rPr>
            </a:br>
            <a:endParaRPr lang="en-US" sz="3600" i="1" dirty="0">
              <a:solidFill>
                <a:srgbClr val="FFFFFF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6092DF4-8773-42CE-BAFA-5ABE6A838326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9"/>
          <a:srcRect l="790"/>
          <a:stretch/>
        </p:blipFill>
        <p:spPr>
          <a:xfrm>
            <a:off x="3479799" y="10"/>
            <a:ext cx="566420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AB900CC-5074-4746-A1A4-AF640455B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56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636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2E6A7-D11A-4519-A8ED-71E1C973D9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7078" y="787282"/>
            <a:ext cx="8418444" cy="669630"/>
          </a:xfrm>
        </p:spPr>
        <p:txBody>
          <a:bodyPr>
            <a:noAutofit/>
          </a:bodyPr>
          <a:lstStyle/>
          <a:p>
            <a:r>
              <a:rPr lang="fr-CA" sz="4000" b="1" dirty="0"/>
              <a:t>La mise en garde…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34676-2F5D-4854-99FF-5180CCDDB7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5043" y="1898374"/>
            <a:ext cx="8653670" cy="4502426"/>
          </a:xfrm>
        </p:spPr>
        <p:txBody>
          <a:bodyPr>
            <a:noAutofit/>
          </a:bodyPr>
          <a:lstStyle/>
          <a:p>
            <a:r>
              <a:rPr lang="fr-CA" sz="2200" dirty="0"/>
              <a:t>13 Du milieu de la foule, quelqu'un dit à Jésus : « Maître, dis à mon frère de partager notre héritage avec moi. »  </a:t>
            </a:r>
          </a:p>
          <a:p>
            <a:r>
              <a:rPr lang="fr-CA" sz="2200" dirty="0"/>
              <a:t>14 Jésus lui répondit : « Qui m'a établi pour être votre juge ou pour faire vos partages ? »  </a:t>
            </a:r>
          </a:p>
          <a:p>
            <a:r>
              <a:rPr lang="fr-CA" sz="2200" dirty="0"/>
              <a:t>15 Puis il leur dit : « Gardez-vous avec soin de toute soif de posséder, car la vie d'un homme ne dépend pas de ses biens, même s'il est dans l'abondance. »  </a:t>
            </a:r>
          </a:p>
        </p:txBody>
      </p:sp>
    </p:spTree>
    <p:extLst>
      <p:ext uri="{BB962C8B-B14F-4D97-AF65-F5344CB8AC3E}">
        <p14:creationId xmlns:p14="http://schemas.microsoft.com/office/powerpoint/2010/main" val="234923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2E6A7-D11A-4519-A8ED-71E1C973D9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7078" y="787282"/>
            <a:ext cx="8418444" cy="669630"/>
          </a:xfrm>
        </p:spPr>
        <p:txBody>
          <a:bodyPr>
            <a:noAutofit/>
          </a:bodyPr>
          <a:lstStyle/>
          <a:p>
            <a:r>
              <a:rPr lang="fr-CA" sz="4000" b="1" dirty="0"/>
              <a:t>L’illustration…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34676-2F5D-4854-99FF-5180CCDDB7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5043" y="1898374"/>
            <a:ext cx="8653670" cy="4502426"/>
          </a:xfrm>
        </p:spPr>
        <p:txBody>
          <a:bodyPr>
            <a:noAutofit/>
          </a:bodyPr>
          <a:lstStyle/>
          <a:p>
            <a:r>
              <a:rPr lang="fr-CA" sz="2200" dirty="0"/>
              <a:t>16 Il leur dit cette parabole : « Les terres d'un homme riche avaient beaucoup rapporté.  </a:t>
            </a:r>
          </a:p>
          <a:p>
            <a:r>
              <a:rPr lang="fr-CA" sz="2200" dirty="0"/>
              <a:t>17 Il raisonnait en lui-même, disant : ‘Que vais-je faire ? En effet, je n'ai pas de place pour rentrer ma récolte.  </a:t>
            </a:r>
          </a:p>
          <a:p>
            <a:r>
              <a:rPr lang="fr-CA" sz="1950" dirty="0"/>
              <a:t>18 Voici ce que je vais faire, se dit-il : j'abattrai mes greniers, j'en construirai de plus grands, j'y amasserai toute ma récolte et tous mes biens,  </a:t>
            </a:r>
          </a:p>
          <a:p>
            <a:r>
              <a:rPr lang="fr-CA" sz="1950" dirty="0"/>
              <a:t>19 et je dirai à mon âme : Mon âme, tu as beaucoup de biens en réserve pour de nombreuses années ; repose-toi, mange, bois et réjouis-toi.’  </a:t>
            </a:r>
          </a:p>
          <a:p>
            <a:r>
              <a:rPr lang="fr-CA" sz="1950" dirty="0"/>
              <a:t>20 Mais Dieu lui dit : ‘Homme dépourvu de bon sens ! Cette nuit même, ton âme te sera redemandée, et ce que tu as préparé, pour qui cela sera-t-il ?’  </a:t>
            </a:r>
          </a:p>
        </p:txBody>
      </p:sp>
    </p:spTree>
    <p:extLst>
      <p:ext uri="{BB962C8B-B14F-4D97-AF65-F5344CB8AC3E}">
        <p14:creationId xmlns:p14="http://schemas.microsoft.com/office/powerpoint/2010/main" val="159634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15">
            <a:extLst>
              <a:ext uri="{FF2B5EF4-FFF2-40B4-BE49-F238E27FC236}">
                <a16:creationId xmlns:a16="http://schemas.microsoft.com/office/drawing/2014/main" id="{BE268116-E2A7-4F98-8812-192B4975E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96E269-04C6-4A02-8D2A-FDDD388E177F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57809" y="4494631"/>
            <a:ext cx="8786191" cy="10576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dilemme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La solution    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L’évaluation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ferais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-je ?            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Voici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que je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ferai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      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Pauvre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fou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cette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nuit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4566CA-7039-487F-82FE-8C49CA6ACA45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1"/>
          <a:srcRect t="4314" r="-2" b="2555"/>
          <a:stretch/>
        </p:blipFill>
        <p:spPr>
          <a:xfrm>
            <a:off x="476592" y="640080"/>
            <a:ext cx="8187348" cy="3602736"/>
          </a:xfrm>
          <a:prstGeom prst="rect">
            <a:avLst/>
          </a:prstGeom>
        </p:spPr>
      </p:pic>
      <p:cxnSp>
        <p:nvCxnSpPr>
          <p:cNvPr id="26" name="Straight Connector 17">
            <a:extLst>
              <a:ext uri="{FF2B5EF4-FFF2-40B4-BE49-F238E27FC236}">
                <a16:creationId xmlns:a16="http://schemas.microsoft.com/office/drawing/2014/main" id="{73D8893D-DEBE-4F67-901F-166F75E9C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7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814" y="5618770"/>
            <a:ext cx="78867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BEFFA83-BC6D-4CD2-A2BA-98AD67423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8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696BF-D495-4CAC-AA8A-4EBFF2C32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9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641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2E6A7-D11A-4519-A8ED-71E1C973D9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7078" y="787282"/>
            <a:ext cx="8418444" cy="669630"/>
          </a:xfrm>
        </p:spPr>
        <p:txBody>
          <a:bodyPr>
            <a:noAutofit/>
          </a:bodyPr>
          <a:lstStyle/>
          <a:p>
            <a:r>
              <a:rPr lang="fr-CA" sz="4000" b="1" dirty="0"/>
              <a:t>La leçon…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34676-2F5D-4854-99FF-5180CCDDB7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9465" y="2017643"/>
            <a:ext cx="8653670" cy="4502426"/>
          </a:xfrm>
        </p:spPr>
        <p:txBody>
          <a:bodyPr>
            <a:noAutofit/>
          </a:bodyPr>
          <a:lstStyle/>
          <a:p>
            <a:r>
              <a:rPr lang="fr-CA" sz="2200" dirty="0"/>
              <a:t>21 Voilà quelle est la situation de celui qui amasse des trésors pour lui-même et qui n'est pas riche pour Dieu ».</a:t>
            </a:r>
          </a:p>
          <a:p>
            <a:endParaRPr lang="fr-CA" sz="1950" dirty="0"/>
          </a:p>
        </p:txBody>
      </p:sp>
    </p:spTree>
    <p:extLst>
      <p:ext uri="{BB962C8B-B14F-4D97-AF65-F5344CB8AC3E}">
        <p14:creationId xmlns:p14="http://schemas.microsoft.com/office/powerpoint/2010/main" val="34333117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535</Words>
  <Application>Microsoft Office PowerPoint</Application>
  <PresentationFormat>Affichage à l'écran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Rétrospective</vt:lpstr>
      <vt:lpstr>Entrez dans le jubilé :   Redécouvrir la Bonne Nouvelle qui bouleverse tout ! </vt:lpstr>
      <vt:lpstr>Jésus et le riche insensé (Luc 12.13-21)</vt:lpstr>
      <vt:lpstr>Jésus et le riche insensé (Luc 12.13-21)</vt:lpstr>
      <vt:lpstr>Une mise en garde Une illustration Une leçon </vt:lpstr>
      <vt:lpstr>La mise en garde…</vt:lpstr>
      <vt:lpstr>L’illustration…  </vt:lpstr>
      <vt:lpstr>Le dilemme   La solution     L’évaluation     Que ferais-je ?             Voici ce que je ferai…       Pauvre fou, cette nuit…</vt:lpstr>
      <vt:lpstr>La leçon…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Entrez dans le jubilé :   Redécouvrir la Bonne Nouvelle qui bouleverse tout ! </dc:title>
  <dc:creator>Stéphane Rhéaume</dc:creator>
  <cp:lastModifiedBy>Stéphane Rhéaume</cp:lastModifiedBy>
  <cp:revision>7</cp:revision>
  <dcterms:created xsi:type="dcterms:W3CDTF">2019-02-27T16:22:09Z</dcterms:created>
  <dcterms:modified xsi:type="dcterms:W3CDTF">2019-03-04T02:36:41Z</dcterms:modified>
</cp:coreProperties>
</file>